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Alfa Slab On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1" roundtripDataSignature="AMtx7miPxWc0GRhTBIwjEVZcDL3iMUAf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faSlabOne-regular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bold.fntdata"/><Relationship Id="rId14" Type="http://schemas.openxmlformats.org/officeDocument/2006/relationships/slide" Target="slides/slide9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2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11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6787b2bf9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6787b2bf9_2_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26787b2bf9_2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6787b2bf9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6787b2bf9_3_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26787b2bf9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6787b2bf9_3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26787b2bf9_3_9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26787b2bf9_3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6787b2bf9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6787b2bf9_3_19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26787b2bf9_3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7af7ae38e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7af7ae38e_0_5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27af7ae38e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7ff3078b8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7ff3078b8_0_5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27ff3078b8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7af7ae38e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7af7ae38e_0_4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27af7ae38e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8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6787b2bf9_3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6787b2bf9_3_17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26787b2bf9_3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6787b2bf9_3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6787b2bf9_3_187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26787b2bf9_3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6787b2bf9_3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26787b2bf9_3_19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26787b2bf9_3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6787b2bf9_3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6787b2bf9_3_21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26787b2bf9_3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7af7ae38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7af7ae38e_0_1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27af7ae38e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7af7ae38e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27af7ae38e_0_2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27af7ae38e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7af7ae38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27af7ae38e_0_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27af7ae38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6787b2bf9_3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6787b2bf9_3_22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26787b2bf9_3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26787b2bf9_3_4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26787b2bf9_3_44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26787b2bf9_3_4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7af7ae38e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7af7ae38e_0_30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27af7ae38e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27ff3078b8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27ff3078b8_0_1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27ff3078b8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6787b2bf9_3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26787b2bf9_3_252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26787b2bf9_3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6787b2bf9_3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6787b2bf9_3_85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26787b2bf9_3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26787b2bf9_3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26787b2bf9_3_43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26787b2bf9_3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6787b2bf9_3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6787b2bf9_3_51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26787b2bf9_3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7ff3078b8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7ff3078b8_0_4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27ff3078b8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7ff3078b8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7ff3078b8_0_36:notes"/>
          <p:cNvSpPr txBox="1"/>
          <p:nvPr>
            <p:ph idx="1" type="body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27ff3078b8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226787b2bf9_3_348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g226787b2bf9_3_348"/>
          <p:cNvSpPr txBox="1"/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6" name="Google Shape;16;g226787b2bf9_3_348"/>
          <p:cNvSpPr txBox="1"/>
          <p:nvPr>
            <p:ph idx="1" type="subTitle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7" name="Google Shape;17;g226787b2bf9_3_3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6787b2bf9_3_385"/>
          <p:cNvSpPr txBox="1"/>
          <p:nvPr>
            <p:ph hasCustomPrompt="1" type="title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g226787b2bf9_3_385"/>
          <p:cNvSpPr txBox="1"/>
          <p:nvPr>
            <p:ph idx="1" type="body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3" name="Google Shape;53;g226787b2bf9_3_38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26787b2bf9_3_38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6787b2bf9_3_391"/>
          <p:cNvSpPr txBox="1"/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8" name="Google Shape;58;g226787b2bf9_3_391"/>
          <p:cNvSpPr txBox="1"/>
          <p:nvPr>
            <p:ph idx="1" type="body"/>
          </p:nvPr>
        </p:nvSpPr>
        <p:spPr>
          <a:xfrm>
            <a:off x="1981200" y="1987419"/>
            <a:ext cx="9372600" cy="4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g226787b2bf9_3_391"/>
          <p:cNvSpPr txBox="1"/>
          <p:nvPr>
            <p:ph idx="10" type="dt"/>
          </p:nvPr>
        </p:nvSpPr>
        <p:spPr>
          <a:xfrm rot="-5400000">
            <a:off x="11330290" y="5888220"/>
            <a:ext cx="883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26787b2bf9_3_391"/>
          <p:cNvSpPr txBox="1"/>
          <p:nvPr>
            <p:ph idx="11" type="ftr"/>
          </p:nvPr>
        </p:nvSpPr>
        <p:spPr>
          <a:xfrm rot="-5400000">
            <a:off x="9202240" y="2794711"/>
            <a:ext cx="513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226787b2bf9_3_391"/>
          <p:cNvSpPr txBox="1"/>
          <p:nvPr>
            <p:ph idx="12" type="sldNum"/>
          </p:nvPr>
        </p:nvSpPr>
        <p:spPr>
          <a:xfrm>
            <a:off x="313321" y="6268940"/>
            <a:ext cx="722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6787b2bf9_3_397"/>
          <p:cNvSpPr txBox="1"/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4" name="Google Shape;64;g226787b2bf9_3_397"/>
          <p:cNvSpPr txBox="1"/>
          <p:nvPr>
            <p:ph idx="1" type="body"/>
          </p:nvPr>
        </p:nvSpPr>
        <p:spPr>
          <a:xfrm>
            <a:off x="1981200" y="1981200"/>
            <a:ext cx="45720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g226787b2bf9_3_397"/>
          <p:cNvSpPr txBox="1"/>
          <p:nvPr>
            <p:ph idx="2" type="body"/>
          </p:nvPr>
        </p:nvSpPr>
        <p:spPr>
          <a:xfrm>
            <a:off x="6781800" y="1981200"/>
            <a:ext cx="45720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66" name="Google Shape;66;g226787b2bf9_3_397"/>
          <p:cNvSpPr txBox="1"/>
          <p:nvPr>
            <p:ph idx="10" type="dt"/>
          </p:nvPr>
        </p:nvSpPr>
        <p:spPr>
          <a:xfrm rot="-5400000">
            <a:off x="11330290" y="5888220"/>
            <a:ext cx="883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226787b2bf9_3_397"/>
          <p:cNvSpPr txBox="1"/>
          <p:nvPr>
            <p:ph idx="11" type="ftr"/>
          </p:nvPr>
        </p:nvSpPr>
        <p:spPr>
          <a:xfrm rot="-5400000">
            <a:off x="9202240" y="2794711"/>
            <a:ext cx="513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g226787b2bf9_3_397"/>
          <p:cNvSpPr txBox="1"/>
          <p:nvPr>
            <p:ph idx="12" type="sldNum"/>
          </p:nvPr>
        </p:nvSpPr>
        <p:spPr>
          <a:xfrm>
            <a:off x="313321" y="6268940"/>
            <a:ext cx="722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26787b2bf9_3_404"/>
          <p:cNvSpPr txBox="1"/>
          <p:nvPr>
            <p:ph type="title"/>
          </p:nvPr>
        </p:nvSpPr>
        <p:spPr>
          <a:xfrm>
            <a:off x="6559420" y="408993"/>
            <a:ext cx="4800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4400"/>
              <a:buFont typeface="Calibri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1" name="Google Shape;71;g226787b2bf9_3_404"/>
          <p:cNvSpPr txBox="1"/>
          <p:nvPr>
            <p:ph idx="1" type="body"/>
          </p:nvPr>
        </p:nvSpPr>
        <p:spPr>
          <a:xfrm>
            <a:off x="606491" y="381000"/>
            <a:ext cx="54894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55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Char char="■"/>
              <a:defRPr sz="2000"/>
            </a:lvl9pPr>
          </a:lstStyle>
          <a:p/>
        </p:txBody>
      </p:sp>
      <p:sp>
        <p:nvSpPr>
          <p:cNvPr id="72" name="Google Shape;72;g226787b2bf9_3_404"/>
          <p:cNvSpPr txBox="1"/>
          <p:nvPr>
            <p:ph idx="2" type="body"/>
          </p:nvPr>
        </p:nvSpPr>
        <p:spPr>
          <a:xfrm>
            <a:off x="6559420" y="2237793"/>
            <a:ext cx="4800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g226787b2bf9_3_404"/>
          <p:cNvSpPr txBox="1"/>
          <p:nvPr>
            <p:ph idx="10" type="dt"/>
          </p:nvPr>
        </p:nvSpPr>
        <p:spPr>
          <a:xfrm rot="-5400000">
            <a:off x="11330290" y="5888220"/>
            <a:ext cx="883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26787b2bf9_3_404"/>
          <p:cNvSpPr txBox="1"/>
          <p:nvPr>
            <p:ph idx="11" type="ftr"/>
          </p:nvPr>
        </p:nvSpPr>
        <p:spPr>
          <a:xfrm rot="-5400000">
            <a:off x="9202240" y="2794711"/>
            <a:ext cx="513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g226787b2bf9_3_404"/>
          <p:cNvSpPr txBox="1"/>
          <p:nvPr>
            <p:ph idx="12" type="sldNum"/>
          </p:nvPr>
        </p:nvSpPr>
        <p:spPr>
          <a:xfrm>
            <a:off x="313321" y="6268940"/>
            <a:ext cx="722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6787b2bf9_3_411"/>
          <p:cNvSpPr txBox="1"/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8" name="Google Shape;78;g226787b2bf9_3_411"/>
          <p:cNvSpPr txBox="1"/>
          <p:nvPr>
            <p:ph idx="1" type="body"/>
          </p:nvPr>
        </p:nvSpPr>
        <p:spPr>
          <a:xfrm>
            <a:off x="1981200" y="1679448"/>
            <a:ext cx="45720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9" name="Google Shape;79;g226787b2bf9_3_411"/>
          <p:cNvSpPr txBox="1"/>
          <p:nvPr>
            <p:ph idx="2" type="body"/>
          </p:nvPr>
        </p:nvSpPr>
        <p:spPr>
          <a:xfrm>
            <a:off x="1981200" y="2509935"/>
            <a:ext cx="4572000" cy="3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80" name="Google Shape;80;g226787b2bf9_3_411"/>
          <p:cNvSpPr txBox="1"/>
          <p:nvPr>
            <p:ph idx="3" type="body"/>
          </p:nvPr>
        </p:nvSpPr>
        <p:spPr>
          <a:xfrm>
            <a:off x="6781800" y="1679448"/>
            <a:ext cx="45720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1" name="Google Shape;81;g226787b2bf9_3_411"/>
          <p:cNvSpPr txBox="1"/>
          <p:nvPr>
            <p:ph idx="4" type="body"/>
          </p:nvPr>
        </p:nvSpPr>
        <p:spPr>
          <a:xfrm>
            <a:off x="6781800" y="2509935"/>
            <a:ext cx="4572000" cy="3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55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302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4pPr>
            <a:lvl5pPr indent="-3302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5pPr>
            <a:lvl6pPr indent="-3302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/>
            </a:lvl6pPr>
            <a:lvl7pPr indent="-3302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/>
            </a:lvl7pPr>
            <a:lvl8pPr indent="-3302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/>
            </a:lvl8pPr>
            <a:lvl9pPr indent="-3302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 sz="1600"/>
            </a:lvl9pPr>
          </a:lstStyle>
          <a:p/>
        </p:txBody>
      </p:sp>
      <p:sp>
        <p:nvSpPr>
          <p:cNvPr id="82" name="Google Shape;82;g226787b2bf9_3_411"/>
          <p:cNvSpPr txBox="1"/>
          <p:nvPr>
            <p:ph idx="10" type="dt"/>
          </p:nvPr>
        </p:nvSpPr>
        <p:spPr>
          <a:xfrm rot="-5400000">
            <a:off x="11330290" y="5888220"/>
            <a:ext cx="883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226787b2bf9_3_411"/>
          <p:cNvSpPr txBox="1"/>
          <p:nvPr>
            <p:ph idx="11" type="ftr"/>
          </p:nvPr>
        </p:nvSpPr>
        <p:spPr>
          <a:xfrm rot="-5400000">
            <a:off x="9202240" y="2794711"/>
            <a:ext cx="5139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226787b2bf9_3_411"/>
          <p:cNvSpPr txBox="1"/>
          <p:nvPr>
            <p:ph idx="12" type="sldNum"/>
          </p:nvPr>
        </p:nvSpPr>
        <p:spPr>
          <a:xfrm>
            <a:off x="313321" y="6268940"/>
            <a:ext cx="7224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6787b2bf9_3_4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226787b2bf9_3_420"/>
          <p:cNvSpPr txBox="1"/>
          <p:nvPr>
            <p:ph type="title"/>
          </p:nvPr>
        </p:nvSpPr>
        <p:spPr>
          <a:xfrm>
            <a:off x="6556248" y="384048"/>
            <a:ext cx="4800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descr="Пустой заполнитель, вместо которого можно добавить изображение. Щелкните заполнитель и выберите изображение, которое необходимо добавить" id="88" name="Google Shape;88;g226787b2bf9_3_420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g226787b2bf9_3_420"/>
          <p:cNvSpPr txBox="1"/>
          <p:nvPr>
            <p:ph idx="1" type="body"/>
          </p:nvPr>
        </p:nvSpPr>
        <p:spPr>
          <a:xfrm>
            <a:off x="6556249" y="2240280"/>
            <a:ext cx="47991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26787b2bf9_3_353"/>
          <p:cNvSpPr txBox="1"/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g226787b2bf9_3_3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26787b2bf9_3_35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" name="Google Shape;23;g226787b2bf9_3_3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4" name="Google Shape;24;g226787b2bf9_3_3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26787b2bf9_3_36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g226787b2bf9_3_360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226787b2bf9_3_360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" name="Google Shape;29;g226787b2bf9_3_3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26787b2bf9_3_36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g226787b2bf9_3_36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26787b2bf9_3_368"/>
          <p:cNvSpPr txBox="1"/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5" name="Google Shape;35;g226787b2bf9_3_368"/>
          <p:cNvSpPr txBox="1"/>
          <p:nvPr>
            <p:ph idx="1" type="body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g226787b2bf9_3_36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26787b2bf9_3_372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g226787b2bf9_3_3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26787b2bf9_3_375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g226787b2bf9_3_375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g226787b2bf9_3_375"/>
          <p:cNvSpPr txBox="1"/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44" name="Google Shape;44;g226787b2bf9_3_375"/>
          <p:cNvSpPr txBox="1"/>
          <p:nvPr>
            <p:ph idx="1" type="subTitle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g226787b2bf9_3_375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g226787b2bf9_3_3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26787b2bf9_3_382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9" name="Google Shape;49;g226787b2bf9_3_3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26787b2bf9_3_3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1" name="Google Shape;11;g226787b2bf9_3_3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" name="Google Shape;12;g226787b2bf9_3_3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qalansiyah/my_vkr" TargetMode="External"/><Relationship Id="rId4" Type="http://schemas.openxmlformats.org/officeDocument/2006/relationships/hyperlink" Target="https://vkr-deploy.onrender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vkr-deploy.onrender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>
            <p:ph type="ctrTitle"/>
          </p:nvPr>
        </p:nvSpPr>
        <p:spPr>
          <a:xfrm>
            <a:off x="609600" y="755780"/>
            <a:ext cx="10866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ru-RU" sz="3600">
                <a:solidFill>
                  <a:schemeClr val="dk1"/>
                </a:solidFill>
              </a:rPr>
              <a:t>ВЫПУСКНАЯ КВАЛИФИКАЦИОННАЯ РАБОТА </a:t>
            </a:r>
            <a:br>
              <a:rPr lang="ru-RU" sz="3600">
                <a:solidFill>
                  <a:schemeClr val="dk1"/>
                </a:solidFill>
              </a:rPr>
            </a:br>
            <a:br>
              <a:rPr lang="ru-RU" sz="3600">
                <a:solidFill>
                  <a:schemeClr val="dk1"/>
                </a:solidFill>
              </a:rPr>
            </a:br>
            <a:r>
              <a:rPr lang="ru-RU" sz="2000">
                <a:solidFill>
                  <a:schemeClr val="dk1"/>
                </a:solidFill>
              </a:rPr>
              <a:t>ПО КУРСУ</a:t>
            </a:r>
            <a:br>
              <a:rPr lang="ru-RU" sz="2000">
                <a:solidFill>
                  <a:schemeClr val="dk1"/>
                </a:solidFill>
              </a:rPr>
            </a:br>
            <a:br>
              <a:rPr lang="ru-RU" sz="2000">
                <a:solidFill>
                  <a:schemeClr val="dk1"/>
                </a:solidFill>
              </a:rPr>
            </a:br>
            <a:r>
              <a:rPr lang="ru-RU" sz="2000">
                <a:solidFill>
                  <a:srgbClr val="C79407"/>
                </a:solidFill>
              </a:rPr>
              <a:t>«DATA SCIENCE»</a:t>
            </a:r>
            <a:br>
              <a:rPr lang="ru-RU" sz="2000">
                <a:solidFill>
                  <a:schemeClr val="dk1"/>
                </a:solidFill>
              </a:rPr>
            </a:br>
            <a:br>
              <a:rPr lang="ru-RU" sz="2000">
                <a:solidFill>
                  <a:schemeClr val="dk1"/>
                </a:solidFill>
              </a:rPr>
            </a:br>
            <a:br>
              <a:rPr lang="ru-RU" sz="2000">
                <a:solidFill>
                  <a:schemeClr val="dk1"/>
                </a:solidFill>
              </a:rPr>
            </a:br>
            <a:r>
              <a:rPr lang="ru-RU" sz="2000">
                <a:solidFill>
                  <a:schemeClr val="dk1"/>
                </a:solidFill>
              </a:rPr>
              <a:t>ПО ТЕМЕ:</a:t>
            </a:r>
            <a:br>
              <a:rPr lang="ru-RU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</p:txBody>
      </p:sp>
      <p:sp>
        <p:nvSpPr>
          <p:cNvPr id="96" name="Google Shape;96;p1"/>
          <p:cNvSpPr txBox="1"/>
          <p:nvPr>
            <p:ph idx="1" type="subTitle"/>
          </p:nvPr>
        </p:nvSpPr>
        <p:spPr>
          <a:xfrm>
            <a:off x="609600" y="3956180"/>
            <a:ext cx="11323320" cy="30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</a:pPr>
            <a:r>
              <a:rPr lang="ru-RU">
                <a:solidFill>
                  <a:srgbClr val="303030"/>
                </a:solidFill>
              </a:rPr>
              <a:t>Прогнозирование конечных свойств новых материалов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</a:pPr>
            <a:r>
              <a:rPr lang="ru-RU">
                <a:solidFill>
                  <a:srgbClr val="303030"/>
                </a:solidFill>
              </a:rPr>
              <a:t>(композиционных материалов)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30303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2800"/>
              <a:buNone/>
            </a:pPr>
            <a:r>
              <a:rPr lang="ru-RU">
                <a:solidFill>
                  <a:srgbClr val="303030"/>
                </a:solidFill>
              </a:rPr>
              <a:t>Слушатель: Насыров А.И.</a:t>
            </a:r>
            <a:endParaRPr>
              <a:solidFill>
                <a:srgbClr val="30303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6787b2bf9_2_1"/>
          <p:cNvSpPr txBox="1"/>
          <p:nvPr>
            <p:ph type="title"/>
          </p:nvPr>
        </p:nvSpPr>
        <p:spPr>
          <a:xfrm>
            <a:off x="520575" y="412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Корреляционная тепловая карта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g226787b2bf9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50" y="2322125"/>
            <a:ext cx="8869524" cy="453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26787b2bf9_2_1"/>
          <p:cNvSpPr txBox="1"/>
          <p:nvPr/>
        </p:nvSpPr>
        <p:spPr>
          <a:xfrm>
            <a:off x="2019925" y="1275425"/>
            <a:ext cx="745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21212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Максимальная корреляция между Плотностью нашивки и углом нашивки и составляет </a:t>
            </a:r>
            <a:r>
              <a:rPr lang="ru-RU">
                <a:solidFill>
                  <a:srgbClr val="212121"/>
                </a:solidFill>
                <a:latin typeface="Proxima Nova"/>
                <a:ea typeface="Proxima Nova"/>
                <a:cs typeface="Proxima Nova"/>
                <a:sym typeface="Proxima Nova"/>
              </a:rPr>
              <a:t>0.11</a:t>
            </a:r>
            <a:r>
              <a:rPr lang="ru-RU">
                <a:solidFill>
                  <a:srgbClr val="21212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что говорит об отсутствии зависимости между этими данными. Корреляция между всеми параметрами очень близка к </a:t>
            </a:r>
            <a:r>
              <a:rPr lang="ru-RU">
                <a:solidFill>
                  <a:srgbClr val="21212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ru-RU">
                <a:solidFill>
                  <a:srgbClr val="21212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, что говорит об отсутствии корреляционных связей между переменными. Линейной зависимости нет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6787b2bf9_3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/>
              <a:t>Удаление выбросов</a:t>
            </a:r>
            <a:endParaRPr sz="3200"/>
          </a:p>
        </p:txBody>
      </p:sp>
      <p:pic>
        <p:nvPicPr>
          <p:cNvPr id="174" name="Google Shape;174;g226787b2bf9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9625"/>
            <a:ext cx="6096000" cy="47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26787b2bf9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889625"/>
            <a:ext cx="6096000" cy="47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26787b2bf9_3_0"/>
          <p:cNvSpPr txBox="1"/>
          <p:nvPr/>
        </p:nvSpPr>
        <p:spPr>
          <a:xfrm>
            <a:off x="2708100" y="1356875"/>
            <a:ext cx="677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Выбросы удаляются методом межквантильных расстояний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6787b2bf9_3_9"/>
          <p:cNvSpPr txBox="1"/>
          <p:nvPr>
            <p:ph type="title"/>
          </p:nvPr>
        </p:nvSpPr>
        <p:spPr>
          <a:xfrm>
            <a:off x="568525" y="3891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/>
              <a:t>               Попарные графики рассеяния точек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83" name="Google Shape;183;g226787b2bf9_3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925" y="1215750"/>
            <a:ext cx="7833277" cy="564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6787b2bf9_3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Оценка плотности ядра</a:t>
            </a:r>
            <a:endParaRPr/>
          </a:p>
        </p:txBody>
      </p:sp>
      <p:pic>
        <p:nvPicPr>
          <p:cNvPr id="190" name="Google Shape;190;g226787b2bf9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700" y="1489942"/>
            <a:ext cx="6516597" cy="519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7af7ae38e_0_5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Синтетические данные</a:t>
            </a:r>
            <a:endParaRPr/>
          </a:p>
        </p:txBody>
      </p:sp>
      <p:sp>
        <p:nvSpPr>
          <p:cNvPr id="197" name="Google Shape;197;g227af7ae38e_0_5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450330" lvl="0" marL="1492" marR="40332" rtl="0" algn="just">
              <a:lnSpc>
                <a:spcPct val="144527"/>
              </a:lnSpc>
              <a:spcBef>
                <a:spcPts val="896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Разведочный анализ данных показал, что линейной связи между  любыми переменными нет, корреляция равна 0, данных для выборки недостаточно, не все признаки имеют одинаковое распределение, значения необходимые для прогнозирования, редки и необычны т.е датасет не сбалансирован, то для дальнейшей задачи было решено создать 3 новые датасета для каждой модели и  добавить синтетические данные,  для этого была использована библиотека ImbalancedLearningRegression. 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7ff3078b8_0_56"/>
          <p:cNvSpPr txBox="1"/>
          <p:nvPr>
            <p:ph type="title"/>
          </p:nvPr>
        </p:nvSpPr>
        <p:spPr>
          <a:xfrm>
            <a:off x="415600" y="72107"/>
            <a:ext cx="11360700" cy="139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/>
              <a:t>Описательная </a:t>
            </a:r>
            <a:r>
              <a:rPr lang="ru-RU" sz="3200"/>
              <a:t>статистика</a:t>
            </a:r>
            <a:r>
              <a:rPr lang="ru-RU" sz="3200"/>
              <a:t> после добавления синтетических данных</a:t>
            </a:r>
            <a:endParaRPr sz="3200"/>
          </a:p>
        </p:txBody>
      </p:sp>
      <p:sp>
        <p:nvSpPr>
          <p:cNvPr id="204" name="Google Shape;204;g227ff3078b8_0_56"/>
          <p:cNvSpPr txBox="1"/>
          <p:nvPr>
            <p:ph idx="1" type="body"/>
          </p:nvPr>
        </p:nvSpPr>
        <p:spPr>
          <a:xfrm>
            <a:off x="100" y="1243400"/>
            <a:ext cx="12192000" cy="561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227ff3078b8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3400"/>
            <a:ext cx="601092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27ff3078b8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925" y="1243400"/>
            <a:ext cx="618107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27ff3078b8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2925" y="4139000"/>
            <a:ext cx="57054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227af7ae38e_0_40"/>
          <p:cNvPicPr preferRelativeResize="0"/>
          <p:nvPr/>
        </p:nvPicPr>
        <p:blipFill rotWithShape="1">
          <a:blip r:embed="rId3">
            <a:alphaModFix/>
          </a:blip>
          <a:srcRect b="3873" l="2896" r="1208" t="3016"/>
          <a:stretch/>
        </p:blipFill>
        <p:spPr>
          <a:xfrm>
            <a:off x="0" y="1764150"/>
            <a:ext cx="418332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27af7ae38e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325" y="1764150"/>
            <a:ext cx="40465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27af7ae38e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900" y="1823300"/>
            <a:ext cx="3966075" cy="24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27af7ae38e_0_40"/>
          <p:cNvSpPr txBox="1"/>
          <p:nvPr>
            <p:ph idx="4294967295"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Плотность ядра после нормализации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/>
          <p:nvPr>
            <p:ph type="title"/>
          </p:nvPr>
        </p:nvSpPr>
        <p:spPr>
          <a:xfrm>
            <a:off x="1426464" y="150642"/>
            <a:ext cx="10436813" cy="10837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4800"/>
              <a:buFont typeface="Times New Roman"/>
              <a:buNone/>
            </a:pPr>
            <a:r>
              <a:rPr lang="ru-RU" sz="4800" cap="none">
                <a:latin typeface="Times New Roman"/>
                <a:ea typeface="Times New Roman"/>
                <a:cs typeface="Times New Roman"/>
                <a:sym typeface="Times New Roman"/>
              </a:rPr>
              <a:t>Этапы разработки и обучения моделей</a:t>
            </a:r>
            <a:endParaRPr sz="48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1981200" y="1981200"/>
            <a:ext cx="8981700" cy="4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▪"/>
            </a:pPr>
            <a:r>
              <a:rPr i="0" lang="ru-RU" sz="18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Порядок разработки моделей для каждого параметра и для каждого выбранного метода соответствуют следующие этапы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Proxima Nova"/>
              <a:buChar char="▪"/>
            </a:pPr>
            <a:r>
              <a:rPr i="0" lang="ru-RU" sz="18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Разделение на обучающую тестовую выборки (соотношение 70% на 30%)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Proxima Nova"/>
              <a:buChar char="▪"/>
            </a:pPr>
            <a:r>
              <a:rPr i="0" lang="ru-RU" sz="18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Задание сетки гиперпараметров для оптимизации моделей с крос</a:t>
            </a: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с-валидацией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Proxima Nova"/>
              <a:buChar char="▪"/>
            </a:pPr>
            <a:r>
              <a:rPr i="0" lang="ru-RU" sz="1800" u="none" cap="none" strike="noStrike">
                <a:latin typeface="Proxima Nova"/>
                <a:ea typeface="Proxima Nova"/>
                <a:cs typeface="Proxima Nova"/>
                <a:sym typeface="Proxima Nova"/>
              </a:rPr>
              <a:t>Подстановка гиперпараметров в модель и обучение на тренировочных данных</a:t>
            </a:r>
            <a:endParaRPr i="0" sz="1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Proxima Nova"/>
              <a:buChar char="▪"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Наст</a:t>
            </a: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ройка нейронной сети , подбор количества нейронов,слоев, функции активации и настройка оптимизатора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Proxima Nova"/>
              <a:buChar char="▪"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Оценка качества модели с использование метрик для регрессии и визуализация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36220" lvl="0" marL="2743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Proxima Nova"/>
              <a:buChar char="▪"/>
            </a:pPr>
            <a:r>
              <a:rPr lang="ru-RU" sz="1800">
                <a:latin typeface="Proxima Nova"/>
                <a:ea typeface="Proxima Nova"/>
                <a:cs typeface="Proxima Nova"/>
                <a:sym typeface="Proxima Nova"/>
              </a:rPr>
              <a:t>Сохранение модели для веб-приложения</a:t>
            </a:r>
            <a:endParaRPr i="0" sz="1800" u="none" cap="none" strike="noStrike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6787b2bf9_3_176"/>
          <p:cNvSpPr txBox="1"/>
          <p:nvPr>
            <p:ph type="title"/>
          </p:nvPr>
        </p:nvSpPr>
        <p:spPr>
          <a:xfrm>
            <a:off x="562200" y="-8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4000"/>
              <a:buFont typeface="Times New Roman"/>
              <a:buNone/>
            </a:pPr>
            <a:r>
              <a:rPr lang="ru-RU">
                <a:solidFill>
                  <a:srgbClr val="0077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Этапы разработки и обучения моделей</a:t>
            </a:r>
            <a:endParaRPr/>
          </a:p>
        </p:txBody>
      </p:sp>
      <p:pic>
        <p:nvPicPr>
          <p:cNvPr id="230" name="Google Shape;230;g226787b2bf9_3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763" y="1743025"/>
            <a:ext cx="8996476" cy="24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26787b2bf9_3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750" y="4251625"/>
            <a:ext cx="8568424" cy="26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26787b2bf9_3_176"/>
          <p:cNvSpPr txBox="1"/>
          <p:nvPr/>
        </p:nvSpPr>
        <p:spPr>
          <a:xfrm>
            <a:off x="2813550" y="705625"/>
            <a:ext cx="68580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latin typeface="Proxima Nova"/>
                <a:ea typeface="Proxima Nova"/>
                <a:cs typeface="Proxima Nova"/>
                <a:sym typeface="Proxima Nova"/>
              </a:rPr>
              <a:t>Результаты моделей параметра «модуль упругости при растяжении, гпа %»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sz="2200">
              <a:solidFill>
                <a:srgbClr val="30303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26787b2bf9_3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400" y="402175"/>
            <a:ext cx="9915525" cy="24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26787b2bf9_3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850" y="3429000"/>
            <a:ext cx="99155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1981200" y="381000"/>
            <a:ext cx="9372600" cy="688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3200"/>
              <a:buFont typeface="Times New Roman"/>
              <a:buNone/>
            </a:pPr>
            <a:r>
              <a:rPr lang="ru-RU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3200" cap="none">
                <a:latin typeface="Times New Roman"/>
                <a:ea typeface="Times New Roman"/>
                <a:cs typeface="Times New Roman"/>
                <a:sym typeface="Times New Roman"/>
              </a:rPr>
              <a:t>Характеристики анализируемого набора данных</a:t>
            </a:r>
            <a:endParaRPr sz="32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"/>
          <p:cNvSpPr txBox="1"/>
          <p:nvPr>
            <p:ph idx="1" type="body"/>
          </p:nvPr>
        </p:nvSpPr>
        <p:spPr>
          <a:xfrm>
            <a:off x="1883550" y="1580173"/>
            <a:ext cx="9372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62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/>
              <a:t>Ф</a:t>
            </a:r>
            <a:r>
              <a:rPr lang="ru-RU" sz="1800"/>
              <a:t>айлы X_bp.xlsx и X_nup.xlsx  были загружены и объединены в одну таблицу</a:t>
            </a:r>
            <a:endParaRPr sz="1800"/>
          </a:p>
          <a:p>
            <a:pPr indent="-236220" lvl="0" marL="274320" rtl="0" algn="l">
              <a:lnSpc>
                <a:spcPct val="90000"/>
              </a:lnSpc>
              <a:spcBef>
                <a:spcPts val="18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●"/>
            </a:pPr>
            <a:r>
              <a:rPr lang="ru-RU" sz="1800"/>
              <a:t>Объем и характеристики единого датасета: 1023 строки и 13 колонок</a:t>
            </a:r>
            <a:endParaRPr sz="1800"/>
          </a:p>
        </p:txBody>
      </p:sp>
      <p:pic>
        <p:nvPicPr>
          <p:cNvPr id="104" name="Google Shape;10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948" y="2907875"/>
            <a:ext cx="7950114" cy="39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226787b2bf9_3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610" y="1580100"/>
            <a:ext cx="9840516" cy="226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26787b2bf9_3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225" y="4240800"/>
            <a:ext cx="99155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26787b2bf9_3_195"/>
          <p:cNvSpPr txBox="1"/>
          <p:nvPr/>
        </p:nvSpPr>
        <p:spPr>
          <a:xfrm>
            <a:off x="2655225" y="553850"/>
            <a:ext cx="80472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rPr lang="ru-RU" sz="2200">
                <a:solidFill>
                  <a:srgbClr val="303030"/>
                </a:solidFill>
                <a:latin typeface="Proxima Nova"/>
                <a:ea typeface="Proxima Nova"/>
                <a:cs typeface="Proxima Nova"/>
                <a:sym typeface="Proxima Nova"/>
              </a:rPr>
              <a:t>Результаты моделей прогноза параметра «Прочность при растяжении, МПа %»</a:t>
            </a:r>
            <a:endParaRPr sz="2200">
              <a:solidFill>
                <a:srgbClr val="30303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226787b2bf9_3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375" y="498650"/>
            <a:ext cx="8991976" cy="26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26787b2bf9_3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060" y="3583457"/>
            <a:ext cx="9840516" cy="226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7af7ae38e_0_1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g227af7ae38e_0_10"/>
          <p:cNvPicPr preferRelativeResize="0"/>
          <p:nvPr/>
        </p:nvPicPr>
        <p:blipFill rotWithShape="1">
          <a:blip r:embed="rId3">
            <a:alphaModFix/>
          </a:blip>
          <a:srcRect b="1868" l="0" r="0" t="10018"/>
          <a:stretch/>
        </p:blipFill>
        <p:spPr>
          <a:xfrm>
            <a:off x="494475" y="1536625"/>
            <a:ext cx="5601524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27af7ae38e_0_10"/>
          <p:cNvPicPr preferRelativeResize="0"/>
          <p:nvPr/>
        </p:nvPicPr>
        <p:blipFill rotWithShape="1">
          <a:blip r:embed="rId4">
            <a:alphaModFix/>
          </a:blip>
          <a:srcRect b="0" l="0" r="0" t="5499"/>
          <a:stretch/>
        </p:blipFill>
        <p:spPr>
          <a:xfrm>
            <a:off x="6096000" y="1536625"/>
            <a:ext cx="5680301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227af7ae38e_0_1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Визуализация худшей модели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227af7ae38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25"/>
            <a:ext cx="5481300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27af7ae38e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900" y="1536625"/>
            <a:ext cx="5879400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27af7ae38e_0_2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Визуализация </a:t>
            </a:r>
            <a:r>
              <a:rPr lang="ru-RU"/>
              <a:t>лучшей</a:t>
            </a:r>
            <a:r>
              <a:rPr lang="ru-RU"/>
              <a:t> модели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7af7ae38e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g227af7ae38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25"/>
            <a:ext cx="5839674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27af7ae38e_0_0"/>
          <p:cNvSpPr txBox="1"/>
          <p:nvPr>
            <p:ph type="title"/>
          </p:nvPr>
        </p:nvSpPr>
        <p:spPr>
          <a:xfrm>
            <a:off x="415600" y="211774"/>
            <a:ext cx="11360700" cy="12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/>
              <a:t>Результаты модели нейронной сети </a:t>
            </a:r>
            <a:r>
              <a:rPr lang="ru-RU"/>
              <a:t>“</a:t>
            </a:r>
            <a:r>
              <a:rPr lang="ru-RU" sz="3300"/>
              <a:t>Сооотношение матрица-наполнитель”</a:t>
            </a:r>
            <a:r>
              <a:rPr lang="ru-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g227af7ae38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5275" y="1536625"/>
            <a:ext cx="5521025" cy="4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6787b2bf9_3_2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300"/>
              <a:t>                     Визуализация   модели</a:t>
            </a:r>
            <a:endParaRPr sz="3200">
              <a:solidFill>
                <a:srgbClr val="30303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7" name="Google Shape;287;g226787b2bf9_3_225"/>
          <p:cNvPicPr preferRelativeResize="0"/>
          <p:nvPr/>
        </p:nvPicPr>
        <p:blipFill rotWithShape="1">
          <a:blip r:embed="rId3">
            <a:alphaModFix/>
          </a:blip>
          <a:srcRect b="6289" l="4843" r="0" t="5867"/>
          <a:stretch/>
        </p:blipFill>
        <p:spPr>
          <a:xfrm>
            <a:off x="6661300" y="1547525"/>
            <a:ext cx="5464325" cy="38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26787b2bf9_3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400" y="1547525"/>
            <a:ext cx="5064900" cy="44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6787b2bf9_3_44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ct val="100000"/>
              <a:buFont typeface="Times New Roman"/>
              <a:buNone/>
            </a:pPr>
            <a:r>
              <a:rPr lang="ru-RU" sz="4400">
                <a:solidFill>
                  <a:srgbClr val="0077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Разработка приложения</a:t>
            </a:r>
            <a:endParaRPr/>
          </a:p>
        </p:txBody>
      </p:sp>
      <p:sp>
        <p:nvSpPr>
          <p:cNvPr id="295" name="Google Shape;295;g226787b2bf9_3_440"/>
          <p:cNvSpPr txBox="1"/>
          <p:nvPr>
            <p:ph idx="1" type="body"/>
          </p:nvPr>
        </p:nvSpPr>
        <p:spPr>
          <a:xfrm>
            <a:off x="317850" y="2302808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highlight>
                  <a:srgbClr val="FFFAFA"/>
                </a:highlight>
              </a:rPr>
              <a:t>Разработано веб-приложение которое прогнозирует конечные </a:t>
            </a:r>
            <a:endParaRPr sz="2200">
              <a:solidFill>
                <a:srgbClr val="000000"/>
              </a:solidFill>
              <a:highlight>
                <a:srgbClr val="FFFAFA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highlight>
                  <a:srgbClr val="FFFAFA"/>
                </a:highlight>
              </a:rPr>
              <a:t>свойства композиционных материалов на основе введенных пользователем значений. Ансамбль машинного обучения предсказывает </a:t>
            </a:r>
            <a:r>
              <a:rPr b="1" lang="ru-RU" sz="2200">
                <a:solidFill>
                  <a:srgbClr val="000000"/>
                </a:solidFill>
                <a:highlight>
                  <a:srgbClr val="FFFAFA"/>
                </a:highlight>
              </a:rPr>
              <a:t>"Прочность при растяжении" и "Модуль упругости при растяжении"</a:t>
            </a:r>
            <a:r>
              <a:rPr lang="ru-RU" sz="2200">
                <a:solidFill>
                  <a:srgbClr val="000000"/>
                </a:solidFill>
                <a:highlight>
                  <a:srgbClr val="FFFAFA"/>
                </a:highlight>
              </a:rPr>
              <a:t>, а нейронная сеть </a:t>
            </a:r>
            <a:r>
              <a:rPr b="1" lang="ru-RU" sz="2200">
                <a:solidFill>
                  <a:srgbClr val="000000"/>
                </a:solidFill>
                <a:highlight>
                  <a:srgbClr val="FFFAFA"/>
                </a:highlight>
              </a:rPr>
              <a:t>"Соотношение матрица-наполнитель"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227af7ae38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300" y="0"/>
            <a:ext cx="5875125" cy="4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27af7ae38e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50" y="0"/>
            <a:ext cx="6095998" cy="44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7ff3078b8_0_1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                                 Итоги</a:t>
            </a:r>
            <a:endParaRPr/>
          </a:p>
        </p:txBody>
      </p:sp>
      <p:sp>
        <p:nvSpPr>
          <p:cNvPr id="309" name="Google Shape;309;g227ff3078b8_0_13"/>
          <p:cNvSpPr txBox="1"/>
          <p:nvPr>
            <p:ph idx="1" type="body"/>
          </p:nvPr>
        </p:nvSpPr>
        <p:spPr>
          <a:xfrm>
            <a:off x="415600" y="1536623"/>
            <a:ext cx="11360700" cy="540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/>
              <a:t>В процессе проделанной работы было </a:t>
            </a:r>
            <a:r>
              <a:rPr lang="ru-RU" sz="2200"/>
              <a:t>выяснено</a:t>
            </a:r>
            <a:r>
              <a:rPr lang="ru-RU" sz="2200"/>
              <a:t>: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Создание и добавление синтетических данных значительно улучшили работу некоторых моделей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Для подбора</a:t>
            </a:r>
            <a:r>
              <a:rPr lang="ru-RU" sz="2200"/>
              <a:t> гиперпараметров для ансамблевых моделей лучше использовать специализированные библиотеки: Optuna, Hyperopt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Лучший результат для моделей “Модуль упругости при растяжении, МПа” и “Прочность при растяжении, ГПф” показала библиотека CatBoost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“Суперансамбль” VotingRegressor в </a:t>
            </a:r>
            <a:r>
              <a:rPr lang="ru-RU" sz="2200"/>
              <a:t>комбинации</a:t>
            </a:r>
            <a:r>
              <a:rPr lang="ru-RU" sz="2200"/>
              <a:t> из  CatBoostRegressor и RandomForestRegressor еще улучшил </a:t>
            </a:r>
            <a:r>
              <a:rPr lang="ru-RU" sz="2200"/>
              <a:t>результат метрик.</a:t>
            </a:r>
            <a:r>
              <a:rPr lang="ru-RU" sz="2200"/>
              <a:t>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-RU" sz="2200"/>
              <a:t>Для нейронной сети </a:t>
            </a:r>
            <a:r>
              <a:rPr lang="ru-RU" sz="2200"/>
              <a:t>экспериментальным</a:t>
            </a:r>
            <a:r>
              <a:rPr lang="ru-RU" sz="2200"/>
              <a:t> путем было </a:t>
            </a:r>
            <a:r>
              <a:rPr lang="ru-RU" sz="2200"/>
              <a:t>определено</a:t>
            </a:r>
            <a:r>
              <a:rPr lang="ru-RU" sz="2200"/>
              <a:t>, что лучшей функцией </a:t>
            </a:r>
            <a:r>
              <a:rPr lang="ru-RU" sz="2200"/>
              <a:t>активации</a:t>
            </a:r>
            <a:r>
              <a:rPr lang="ru-RU" sz="2200"/>
              <a:t> активацией это </a:t>
            </a:r>
            <a:r>
              <a:rPr lang="ru-RU" sz="2200"/>
              <a:t>гиперболический тангенс, а оптимизатор rmsprop и что </a:t>
            </a:r>
            <a:r>
              <a:rPr lang="ru-RU" sz="2200"/>
              <a:t>не следует добавлять большое число скрытых слоев, </a:t>
            </a:r>
            <a:r>
              <a:rPr lang="ru-RU" sz="2200"/>
              <a:t>во избежание</a:t>
            </a:r>
            <a:r>
              <a:rPr lang="ru-RU" sz="2200"/>
              <a:t> переобучения модели.</a:t>
            </a:r>
            <a:endParaRPr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"/>
          <p:cNvSpPr txBox="1"/>
          <p:nvPr>
            <p:ph type="title"/>
          </p:nvPr>
        </p:nvSpPr>
        <p:spPr>
          <a:xfrm>
            <a:off x="1981200" y="381000"/>
            <a:ext cx="9372600" cy="712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4800"/>
              <a:buFont typeface="Times New Roman"/>
              <a:buNone/>
            </a:pPr>
            <a:r>
              <a:rPr lang="ru-RU" sz="4800">
                <a:latin typeface="Times New Roman"/>
                <a:ea typeface="Times New Roman"/>
                <a:cs typeface="Times New Roman"/>
                <a:sym typeface="Times New Roman"/>
              </a:rPr>
              <a:t>Мой </a:t>
            </a:r>
            <a:r>
              <a:rPr lang="ru-RU" sz="4800" cap="none">
                <a:latin typeface="Times New Roman"/>
                <a:ea typeface="Times New Roman"/>
                <a:cs typeface="Times New Roman"/>
                <a:sym typeface="Times New Roman"/>
              </a:rPr>
              <a:t>репозиторий</a:t>
            </a:r>
            <a:endParaRPr sz="48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13"/>
          <p:cNvSpPr txBox="1"/>
          <p:nvPr>
            <p:ph idx="1" type="body"/>
          </p:nvPr>
        </p:nvSpPr>
        <p:spPr>
          <a:xfrm>
            <a:off x="1981199" y="1981200"/>
            <a:ext cx="9585961" cy="3532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ru-RU"/>
              <a:t>Страница создана на GitHub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ru-RU"/>
              <a:t>Адрес страницы: </a:t>
            </a:r>
            <a:r>
              <a:rPr b="0" lang="ru-RU" u="sng">
                <a:solidFill>
                  <a:schemeClr val="hlink"/>
                </a:solidFill>
                <a:hlinkClick r:id="rId3"/>
              </a:rPr>
              <a:t>https://github.com/qalansiyah/my_vkr</a:t>
            </a:r>
            <a:endParaRPr b="0"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0" lang="ru-RU"/>
              <a:t>Деплой веб-приложения: </a:t>
            </a:r>
            <a:r>
              <a:rPr b="0" lang="ru-RU" u="sng">
                <a:solidFill>
                  <a:schemeClr val="hlink"/>
                </a:solidFill>
                <a:hlinkClick r:id="rId4"/>
              </a:rPr>
              <a:t>https://vkr-deploy.onrender.com/</a:t>
            </a:r>
            <a:endParaRPr b="0"/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0" lang="ru-RU"/>
              <a:t>В репозитории находятся: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lang="ru-RU">
                <a:latin typeface="Times New Roman"/>
                <a:ea typeface="Times New Roman"/>
                <a:cs typeface="Times New Roman"/>
                <a:sym typeface="Times New Roman"/>
              </a:rPr>
              <a:t>Файлы  Jupyter Notebook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lang="ru-RU">
                <a:latin typeface="Times New Roman"/>
                <a:ea typeface="Times New Roman"/>
                <a:cs typeface="Times New Roman"/>
                <a:sym typeface="Times New Roman"/>
              </a:rPr>
              <a:t>Набор данных, модель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lang="ru-RU">
                <a:latin typeface="Times New Roman"/>
                <a:ea typeface="Times New Roman"/>
                <a:cs typeface="Times New Roman"/>
                <a:sym typeface="Times New Roman"/>
              </a:rPr>
              <a:t>Веб-п</a:t>
            </a:r>
            <a:r>
              <a:rPr b="0" lang="ru-RU">
                <a:latin typeface="Times New Roman"/>
                <a:ea typeface="Times New Roman"/>
                <a:cs typeface="Times New Roman"/>
                <a:sym typeface="Times New Roman"/>
              </a:rPr>
              <a:t>риложение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lang="ru-RU">
                <a:latin typeface="Times New Roman"/>
                <a:ea typeface="Times New Roman"/>
                <a:cs typeface="Times New Roman"/>
                <a:sym typeface="Times New Roman"/>
              </a:rPr>
              <a:t>ВКР в тестовом формате         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type="title"/>
          </p:nvPr>
        </p:nvSpPr>
        <p:spPr>
          <a:xfrm>
            <a:off x="1981200" y="86900"/>
            <a:ext cx="9372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4800"/>
              <a:buFont typeface="Times New Roman"/>
              <a:buNone/>
            </a:pPr>
            <a:r>
              <a:rPr lang="ru-RU" sz="3200" cap="none">
                <a:latin typeface="Times New Roman"/>
                <a:ea typeface="Times New Roman"/>
                <a:cs typeface="Times New Roman"/>
                <a:sym typeface="Times New Roman"/>
              </a:rPr>
              <a:t>Этапы </a:t>
            </a:r>
            <a:r>
              <a:rPr lang="ru-RU" sz="3200">
                <a:latin typeface="Times New Roman"/>
                <a:ea typeface="Times New Roman"/>
                <a:cs typeface="Times New Roman"/>
                <a:sym typeface="Times New Roman"/>
              </a:rPr>
              <a:t>выполненной работы</a:t>
            </a:r>
            <a:endParaRPr sz="3200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3"/>
          <p:cNvSpPr txBox="1"/>
          <p:nvPr>
            <p:ph idx="1" type="body"/>
          </p:nvPr>
        </p:nvSpPr>
        <p:spPr>
          <a:xfrm>
            <a:off x="1704275" y="1256125"/>
            <a:ext cx="8981700" cy="5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212121"/>
                </a:solidFill>
              </a:rPr>
              <a:t>        Разведочный а</a:t>
            </a:r>
            <a:r>
              <a:rPr lang="ru-RU" sz="2200">
                <a:solidFill>
                  <a:srgbClr val="212121"/>
                </a:solidFill>
              </a:rPr>
              <a:t>нализ данных с визуализацией </a:t>
            </a:r>
            <a:endParaRPr sz="2200">
              <a:solidFill>
                <a:srgbClr val="212121"/>
              </a:solidFill>
            </a:endParaRPr>
          </a:p>
          <a:p>
            <a:pPr indent="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362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Анализ данных на наличие пропусков, дубликатов, уникальных значений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362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Визуализация с использованием </a:t>
            </a:r>
            <a:r>
              <a:rPr lang="ru-RU" sz="1800"/>
              <a:t>г</a:t>
            </a:r>
            <a:r>
              <a:rPr lang="ru-RU" sz="1800"/>
              <a:t>истограмм распределения , “ящик с усами” и </a:t>
            </a:r>
            <a:endParaRPr sz="1800"/>
          </a:p>
          <a:p>
            <a:pPr indent="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попарных графиков рассеяния точек</a:t>
            </a:r>
            <a:endParaRPr sz="1800"/>
          </a:p>
          <a:p>
            <a:pPr indent="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362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Проверка признаков на нормальное </a:t>
            </a:r>
            <a:r>
              <a:rPr lang="ru-RU" sz="1800"/>
              <a:t>распределение</a:t>
            </a:r>
            <a:endParaRPr sz="1800"/>
          </a:p>
          <a:p>
            <a:pPr indent="-2362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/>
              <a:t>Нахождение и удаление выбросо</a:t>
            </a:r>
            <a:r>
              <a:rPr lang="ru-RU" sz="1800"/>
              <a:t>в</a:t>
            </a:r>
            <a:endParaRPr sz="1800"/>
          </a:p>
          <a:p>
            <a:pPr indent="-2362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-RU" sz="1800"/>
              <a:t>Составление корреляционной тепловой карты до и после предобработки данных</a:t>
            </a:r>
            <a:endParaRPr sz="1800"/>
          </a:p>
          <a:p>
            <a:pPr indent="-2362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Балансировка и добавление дополнительных синтетических данных  и создание 3-х новых датасетов для каждой целевой </a:t>
            </a:r>
            <a:r>
              <a:rPr lang="ru-RU" sz="1800"/>
              <a:t>переменной</a:t>
            </a:r>
            <a:r>
              <a:rPr lang="ru-RU" sz="1800"/>
              <a:t> с </a:t>
            </a:r>
            <a:r>
              <a:rPr lang="ru-RU" sz="1800"/>
              <a:t>целью</a:t>
            </a:r>
            <a:r>
              <a:rPr lang="ru-RU" sz="1800"/>
              <a:t> улучшения работы модели</a:t>
            </a:r>
            <a:endParaRPr sz="1800"/>
          </a:p>
          <a:p>
            <a:pPr indent="-2362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Нормализация данных</a:t>
            </a:r>
            <a:endParaRPr sz="1800"/>
          </a:p>
          <a:p>
            <a:pPr indent="-236220" lvl="0" marL="27432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Сохранение датасетов в отдельные файлы для каждой модели.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6787b2bf9_3_252"/>
          <p:cNvSpPr txBox="1"/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6787b2bf9_3_85"/>
          <p:cNvSpPr txBox="1"/>
          <p:nvPr>
            <p:ph idx="1" type="body"/>
          </p:nvPr>
        </p:nvSpPr>
        <p:spPr>
          <a:xfrm>
            <a:off x="1687125" y="3"/>
            <a:ext cx="9372600" cy="685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3200"/>
              <a:t>  </a:t>
            </a:r>
            <a:r>
              <a:rPr lang="ru-RU" sz="2200"/>
              <a:t>                                    </a:t>
            </a:r>
            <a:r>
              <a:rPr lang="ru-RU" sz="2200">
                <a:solidFill>
                  <a:srgbClr val="212121"/>
                </a:solidFill>
              </a:rPr>
              <a:t>    Обучение моделей </a:t>
            </a:r>
            <a:endParaRPr sz="2200">
              <a:solidFill>
                <a:srgbClr val="212121"/>
              </a:solidFill>
            </a:endParaRPr>
          </a:p>
          <a:p>
            <a:pPr indent="-236220" lvl="0" marL="274320" rtl="0" algn="l"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Выделение целевых </a:t>
            </a:r>
            <a:r>
              <a:rPr lang="ru-RU" sz="1800"/>
              <a:t>переменных</a:t>
            </a:r>
            <a:r>
              <a:rPr lang="ru-RU" sz="1800"/>
              <a:t> из датасетов и преобразование в ndarray</a:t>
            </a:r>
            <a:endParaRPr sz="1800"/>
          </a:p>
          <a:p>
            <a:pPr indent="-236220" lvl="0" marL="274320" rtl="0" algn="l"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Разбиение на </a:t>
            </a:r>
            <a:r>
              <a:rPr lang="ru-RU" sz="1800"/>
              <a:t>тренировочную</a:t>
            </a:r>
            <a:r>
              <a:rPr lang="ru-RU" sz="1800"/>
              <a:t> и тестовую выборки </a:t>
            </a:r>
            <a:endParaRPr sz="1800"/>
          </a:p>
          <a:p>
            <a:pPr indent="-236220" lvl="0" marL="274320" rtl="0" algn="l"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Для прогнозирования «Модуль упругости при растяжении» и «Прочность при растяжении» построены  регрессионные модели на классических алгоритмах машинного обучения это: гребневая регрессия, метод опорных векторов, метод к-ближайших соседей и ансамблевые методы использующие алгоритмы бэггинга и бустинга.  Подбор гиперпараметров произведен с кросс-валидацией при помощи </a:t>
            </a:r>
            <a:r>
              <a:rPr lang="ru-RU" sz="2000">
                <a:latin typeface="Arial"/>
                <a:ea typeface="Arial"/>
                <a:cs typeface="Arial"/>
                <a:sym typeface="Arial"/>
              </a:rPr>
              <a:t>gridsearchcv</a:t>
            </a:r>
            <a:r>
              <a:rPr lang="ru-RU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800"/>
              <a:t>и с использование библиотеки </a:t>
            </a:r>
            <a:r>
              <a:rPr lang="ru-RU" sz="2000">
                <a:latin typeface="Arial"/>
                <a:ea typeface="Arial"/>
                <a:cs typeface="Arial"/>
                <a:sym typeface="Arial"/>
              </a:rPr>
              <a:t>optuna.  </a:t>
            </a:r>
            <a:r>
              <a:rPr lang="ru-RU" sz="1800"/>
              <a:t>В конце была произведена оценка лучшей модели при помощи следующих метрик: R2, MAE. RMSE. MAX с визуализацией. Лучшая модель выбрана и сохранена для создания веб-приложения.</a:t>
            </a:r>
            <a:endParaRPr sz="1800"/>
          </a:p>
          <a:p>
            <a:pPr indent="-236220" lvl="0" marL="274320" rtl="0" algn="l"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ru-RU" sz="1800"/>
              <a:t>Для рекомендации «Соотношение матрица-наполнитель» используется полносвязная нейронная сеть. Использовалась библиотека Tensorflow.keras. Количество внутренних слоев 2, количество нейронов 128 и 64 соответственно, Dropout=0.8, в качестве функции активации использовался гиперболический тангенс, оптимизатор rmsprop, метрика MAE.</a:t>
            </a:r>
            <a:endParaRPr sz="1800"/>
          </a:p>
          <a:p>
            <a:pPr indent="0" lvl="0" marL="27432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ru-RU" sz="2200"/>
              <a:t>Разработка веб-приложения</a:t>
            </a:r>
            <a:endParaRPr sz="2200"/>
          </a:p>
          <a:p>
            <a:pPr indent="-236220" lvl="0" marL="274320" rtl="0" algn="l">
              <a:spcBef>
                <a:spcPts val="1800"/>
              </a:spcBef>
              <a:spcAft>
                <a:spcPts val="1600"/>
              </a:spcAft>
              <a:buSzPts val="1800"/>
              <a:buChar char="●"/>
            </a:pPr>
            <a:r>
              <a:rPr lang="ru-RU" sz="1800"/>
              <a:t>Для создания использовался микрофреймворк Flask. Готовое приложение выведено в продакшн на хостинг: </a:t>
            </a:r>
            <a:r>
              <a:rPr lang="ru-RU" sz="1800" u="sng">
                <a:solidFill>
                  <a:schemeClr val="hlink"/>
                </a:solidFill>
                <a:hlinkClick r:id="rId3"/>
              </a:rPr>
              <a:t>https://vkr-deploy.onrender.com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6787b2bf9_3_43"/>
          <p:cNvSpPr txBox="1"/>
          <p:nvPr>
            <p:ph type="title"/>
          </p:nvPr>
        </p:nvSpPr>
        <p:spPr>
          <a:xfrm>
            <a:off x="1981200" y="0"/>
            <a:ext cx="9372600" cy="129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Proxima Nova"/>
                <a:ea typeface="Proxima Nova"/>
                <a:cs typeface="Proxima Nova"/>
                <a:sym typeface="Proxima Nova"/>
              </a:rPr>
              <a:t>Разведочный анализ данных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g226787b2bf9_3_43"/>
          <p:cNvSpPr txBox="1"/>
          <p:nvPr>
            <p:ph idx="1" type="body"/>
          </p:nvPr>
        </p:nvSpPr>
        <p:spPr>
          <a:xfrm>
            <a:off x="1981200" y="1987419"/>
            <a:ext cx="9372600" cy="44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g226787b2bf9_3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00" y="1987425"/>
            <a:ext cx="9372600" cy="4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26787b2bf9_3_43"/>
          <p:cNvSpPr txBox="1"/>
          <p:nvPr/>
        </p:nvSpPr>
        <p:spPr>
          <a:xfrm>
            <a:off x="3685400" y="1295400"/>
            <a:ext cx="632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latin typeface="Proxima Nova"/>
                <a:ea typeface="Proxima Nova"/>
                <a:cs typeface="Proxima Nova"/>
                <a:sym typeface="Proxima Nova"/>
              </a:rPr>
              <a:t>Описательная статистика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226787b2bf9_3_51"/>
          <p:cNvPicPr preferRelativeResize="0"/>
          <p:nvPr/>
        </p:nvPicPr>
        <p:blipFill rotWithShape="1">
          <a:blip r:embed="rId3">
            <a:alphaModFix/>
          </a:blip>
          <a:srcRect b="73992" l="0" r="0" t="0"/>
          <a:stretch/>
        </p:blipFill>
        <p:spPr>
          <a:xfrm>
            <a:off x="130325" y="2448000"/>
            <a:ext cx="5773825" cy="11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26787b2bf9_3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150" y="2447993"/>
            <a:ext cx="5773825" cy="4410007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26787b2bf9_3_51"/>
          <p:cNvSpPr txBox="1"/>
          <p:nvPr/>
        </p:nvSpPr>
        <p:spPr>
          <a:xfrm>
            <a:off x="2494100" y="650650"/>
            <a:ext cx="680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 sz="2200">
                <a:latin typeface="Proxima Nova"/>
                <a:ea typeface="Proxima Nova"/>
                <a:cs typeface="Proxima Nova"/>
                <a:sym typeface="Proxima Nova"/>
              </a:rPr>
              <a:t>Тип данных float64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 sz="2200">
                <a:latin typeface="Proxima Nova"/>
                <a:ea typeface="Proxima Nova"/>
                <a:cs typeface="Proxima Nova"/>
                <a:sym typeface="Proxima Nova"/>
              </a:rPr>
              <a:t>Дубликатов нет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ru-RU" sz="2200">
                <a:latin typeface="Proxima Nova"/>
                <a:ea typeface="Proxima Nova"/>
                <a:cs typeface="Proxima Nova"/>
                <a:sym typeface="Proxima Nova"/>
              </a:rPr>
              <a:t>Пропуски отсутствуют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g226787b2bf9_3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25" y="3613950"/>
            <a:ext cx="5773825" cy="32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idx="1" type="body"/>
          </p:nvPr>
        </p:nvSpPr>
        <p:spPr>
          <a:xfrm>
            <a:off x="4001100" y="900384"/>
            <a:ext cx="45720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727"/>
              <a:buNone/>
            </a:pPr>
            <a:r>
              <a:rPr lang="ru-RU" sz="5500">
                <a:solidFill>
                  <a:srgbClr val="212121"/>
                </a:solidFill>
              </a:rPr>
              <a:t>Гистограммы распределения и “ящики с усами”</a:t>
            </a:r>
            <a:endParaRPr sz="5500">
              <a:solidFill>
                <a:srgbClr val="21212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2345875" y="10"/>
            <a:ext cx="93726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778D"/>
              </a:buClr>
              <a:buSzPts val="4800"/>
              <a:buFont typeface="Times New Roman"/>
              <a:buNone/>
            </a:pPr>
            <a:r>
              <a:rPr lang="ru-RU" sz="3200">
                <a:solidFill>
                  <a:srgbClr val="0077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Визуализация</a:t>
            </a:r>
            <a:r>
              <a:rPr lang="ru-RU" sz="3200">
                <a:solidFill>
                  <a:srgbClr val="0077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д</a:t>
            </a:r>
            <a:r>
              <a:rPr lang="ru-RU" sz="3200">
                <a:solidFill>
                  <a:srgbClr val="00778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анных</a:t>
            </a:r>
            <a:endParaRPr sz="3200">
              <a:solidFill>
                <a:srgbClr val="00778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5" y="2305088"/>
            <a:ext cx="5943600" cy="45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4">
            <a:alphaModFix/>
          </a:blip>
          <a:srcRect b="0" l="0" r="0" t="1555"/>
          <a:stretch/>
        </p:blipFill>
        <p:spPr>
          <a:xfrm>
            <a:off x="6096000" y="2411475"/>
            <a:ext cx="6096000" cy="44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27ff3078b8_0_46"/>
          <p:cNvPicPr preferRelativeResize="0"/>
          <p:nvPr/>
        </p:nvPicPr>
        <p:blipFill rotWithShape="1">
          <a:blip r:embed="rId3">
            <a:alphaModFix/>
          </a:blip>
          <a:srcRect b="0" l="-684" r="0" t="1536"/>
          <a:stretch/>
        </p:blipFill>
        <p:spPr>
          <a:xfrm>
            <a:off x="0" y="0"/>
            <a:ext cx="6095999" cy="51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27ff3078b8_0_46"/>
          <p:cNvPicPr preferRelativeResize="0"/>
          <p:nvPr/>
        </p:nvPicPr>
        <p:blipFill rotWithShape="1">
          <a:blip r:embed="rId4">
            <a:alphaModFix/>
          </a:blip>
          <a:srcRect b="996" l="0" r="0" t="3190"/>
          <a:stretch/>
        </p:blipFill>
        <p:spPr>
          <a:xfrm>
            <a:off x="6096000" y="51200"/>
            <a:ext cx="6096000" cy="5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227ff3078b8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24575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27ff3078b8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9375" y="152400"/>
            <a:ext cx="5610224" cy="399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27ff3078b8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725" y="4145499"/>
            <a:ext cx="5848350" cy="27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WireframeBuilding">
      <a:dk1>
        <a:srgbClr val="404040"/>
      </a:dk1>
      <a:lt1>
        <a:srgbClr val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2022-04-18T10:39:25Z</dcterms:created>
  <dc:creator>Oksana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